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72" r:id="rId2"/>
    <p:sldId id="269" r:id="rId3"/>
    <p:sldId id="270" r:id="rId4"/>
    <p:sldId id="271" r:id="rId5"/>
    <p:sldId id="256" r:id="rId6"/>
    <p:sldId id="257" r:id="rId7"/>
    <p:sldId id="258" r:id="rId8"/>
    <p:sldId id="259" r:id="rId9"/>
    <p:sldId id="260" r:id="rId10"/>
    <p:sldId id="264" r:id="rId11"/>
    <p:sldId id="261" r:id="rId12"/>
    <p:sldId id="262" r:id="rId13"/>
    <p:sldId id="265" r:id="rId14"/>
    <p:sldId id="263" r:id="rId15"/>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70" d="100"/>
          <a:sy n="70" d="100"/>
        </p:scale>
        <p:origin x="-600" y="-168"/>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16599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a:prstGeom prst="rect">
            <a:avLst/>
          </a:prstGeom>
        </p:spPr>
      </p:sp>
      <p:sp>
        <p:nvSpPr>
          <p:cNvPr id="3" name="Notes Placeholder 2"/>
          <p:cNvSpPr>
            <a:spLocks noGrp="1"/>
          </p:cNvSpPr>
          <p:nvPr>
            <p:ph type="body" idx="1"/>
          </p:nvPr>
        </p:nvSpPr>
        <p:spPr>
          <a:xfrm>
            <a:off x="822325" y="6950075"/>
            <a:ext cx="6584950" cy="6583363"/>
          </a:xfrm>
          <a:prstGeom prst="rect">
            <a:avLst/>
          </a:prstGeom>
        </p:spPr>
        <p:txBody>
          <a:bodyPr/>
          <a:lstStyle/>
          <a:p>
            <a:endParaRPr lang="en-US" dirty="0"/>
          </a:p>
        </p:txBody>
      </p:sp>
      <p:sp>
        <p:nvSpPr>
          <p:cNvPr id="4" name="Slide Number Placeholder 3"/>
          <p:cNvSpPr>
            <a:spLocks noGrp="1"/>
          </p:cNvSpPr>
          <p:nvPr>
            <p:ph type="sldNum" sz="quarter" idx="10"/>
          </p:nvPr>
        </p:nvSpPr>
        <p:spPr>
          <a:xfrm>
            <a:off x="4660900" y="13896975"/>
            <a:ext cx="3567113" cy="730250"/>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Text 1"/>
          <p:cNvSpPr/>
          <p:nvPr/>
        </p:nvSpPr>
        <p:spPr>
          <a:xfrm>
            <a:off x="2348389" y="3437215"/>
            <a:ext cx="7197209" cy="555427"/>
          </a:xfrm>
          <a:prstGeom prst="rect">
            <a:avLst/>
          </a:prstGeom>
          <a:noFill/>
          <a:ln/>
        </p:spPr>
        <p:txBody>
          <a:bodyPr wrap="none" rtlCol="0" anchor="t"/>
          <a:lstStyle/>
          <a:p>
            <a:pPr marL="0" marR="0" lvl="0" indent="0" algn="l" defTabSz="914400" rtl="0" eaLnBrk="1" fontAlgn="auto" latinLnBrk="0" hangingPunct="1">
              <a:lnSpc>
                <a:spcPts val="4374"/>
              </a:lnSpc>
              <a:spcBef>
                <a:spcPts val="0"/>
              </a:spcBef>
              <a:spcAft>
                <a:spcPts val="0"/>
              </a:spcAft>
              <a:buClrTx/>
              <a:buSzTx/>
              <a:buFontTx/>
              <a:buNone/>
              <a:tabLst/>
              <a:defRPr/>
            </a:pPr>
            <a:endParaRPr kumimoji="0" lang="en-US" sz="3499"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Text 2"/>
          <p:cNvSpPr/>
          <p:nvPr/>
        </p:nvSpPr>
        <p:spPr>
          <a:xfrm>
            <a:off x="2348389" y="4436983"/>
            <a:ext cx="9933503" cy="355402"/>
          </a:xfrm>
          <a:prstGeom prst="rect">
            <a:avLst/>
          </a:prstGeom>
          <a:noFill/>
          <a:ln/>
        </p:spPr>
        <p:txBody>
          <a:bodyPr wrap="none" rtlCol="0" anchor="t"/>
          <a:lstStyle/>
          <a:p>
            <a:pPr marL="0" marR="0" lvl="0" indent="0" algn="l" defTabSz="914400" rtl="0" eaLnBrk="1" fontAlgn="auto" latinLnBrk="0" hangingPunct="1">
              <a:lnSpc>
                <a:spcPts val="2799"/>
              </a:lnSpc>
              <a:spcBef>
                <a:spcPts val="0"/>
              </a:spcBef>
              <a:spcAft>
                <a:spcPts val="0"/>
              </a:spcAft>
              <a:buClrTx/>
              <a:buSzTx/>
              <a:buFontTx/>
              <a:buNone/>
              <a:tabLst/>
              <a:defRPr/>
            </a:pPr>
            <a:endParaRPr kumimoji="0" lang="en-US" sz="17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xmlns="" id="{7AC175E9-42BC-ED8C-A5B1-22E0CEDCE49F}"/>
              </a:ext>
            </a:extLst>
          </p:cNvPr>
          <p:cNvSpPr txBox="1"/>
          <p:nvPr/>
        </p:nvSpPr>
        <p:spPr>
          <a:xfrm>
            <a:off x="1360714" y="3154800"/>
            <a:ext cx="11680372" cy="1200329"/>
          </a:xfrm>
          <a:prstGeom prst="rect">
            <a:avLst/>
          </a:prstGeom>
          <a:noFill/>
        </p:spPr>
        <p:txBody>
          <a:bodyPr wrap="square" rtlCol="0">
            <a:spAutoFit/>
          </a:bodyPr>
          <a:lstStyle/>
          <a:p>
            <a:pPr algn="ctr"/>
            <a:r>
              <a:rPr lang="en-US" sz="7200" b="1" dirty="0"/>
              <a:t>Project – </a:t>
            </a:r>
            <a:r>
              <a:rPr lang="en-US" sz="7200" b="1" dirty="0">
                <a:solidFill>
                  <a:srgbClr val="FF0000"/>
                </a:solidFill>
              </a:rPr>
              <a:t>Car Data Analysis</a:t>
            </a:r>
            <a:endParaRPr lang="en-IN" sz="7200" b="1" dirty="0">
              <a:solidFill>
                <a:srgbClr val="FF0000"/>
              </a:solidFill>
            </a:endParaRPr>
          </a:p>
        </p:txBody>
      </p:sp>
    </p:spTree>
    <p:extLst>
      <p:ext uri="{BB962C8B-B14F-4D97-AF65-F5344CB8AC3E}">
        <p14:creationId xmlns:p14="http://schemas.microsoft.com/office/powerpoint/2010/main" val="6556583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58BAE749-6CDA-3593-6A1B-5BD5E4D170C9}"/>
              </a:ext>
            </a:extLst>
          </p:cNvPr>
          <p:cNvPicPr>
            <a:picLocks noChangeAspect="1"/>
          </p:cNvPicPr>
          <p:nvPr/>
        </p:nvPicPr>
        <p:blipFill>
          <a:blip r:embed="rId2"/>
          <a:stretch>
            <a:fillRect/>
          </a:stretch>
        </p:blipFill>
        <p:spPr>
          <a:xfrm>
            <a:off x="914400" y="0"/>
            <a:ext cx="12801600" cy="8229600"/>
          </a:xfrm>
          <a:prstGeom prst="rect">
            <a:avLst/>
          </a:prstGeom>
        </p:spPr>
      </p:pic>
    </p:spTree>
    <p:extLst>
      <p:ext uri="{BB962C8B-B14F-4D97-AF65-F5344CB8AC3E}">
        <p14:creationId xmlns:p14="http://schemas.microsoft.com/office/powerpoint/2010/main" val="4156618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998934"/>
            <a:ext cx="6895624"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Model Evaluation and Tuning</a:t>
            </a:r>
            <a:endParaRPr lang="en-US" sz="4374" dirty="0"/>
          </a:p>
        </p:txBody>
      </p:sp>
      <p:sp>
        <p:nvSpPr>
          <p:cNvPr id="5" name="Shape 2"/>
          <p:cNvSpPr/>
          <p:nvPr/>
        </p:nvSpPr>
        <p:spPr>
          <a:xfrm>
            <a:off x="2348389" y="4684157"/>
            <a:ext cx="9933503" cy="44410"/>
          </a:xfrm>
          <a:prstGeom prst="roundRect">
            <a:avLst>
              <a:gd name="adj" fmla="val 225151"/>
            </a:avLst>
          </a:prstGeom>
          <a:solidFill>
            <a:srgbClr val="D6BADD"/>
          </a:solidFill>
          <a:ln/>
        </p:spPr>
      </p:sp>
      <p:sp>
        <p:nvSpPr>
          <p:cNvPr id="6" name="Shape 3"/>
          <p:cNvSpPr/>
          <p:nvPr/>
        </p:nvSpPr>
        <p:spPr>
          <a:xfrm>
            <a:off x="4753987" y="3906560"/>
            <a:ext cx="44410" cy="777597"/>
          </a:xfrm>
          <a:prstGeom prst="roundRect">
            <a:avLst>
              <a:gd name="adj" fmla="val 225151"/>
            </a:avLst>
          </a:prstGeom>
          <a:solidFill>
            <a:srgbClr val="D6BADD"/>
          </a:solidFill>
          <a:ln/>
        </p:spPr>
      </p:sp>
      <p:sp>
        <p:nvSpPr>
          <p:cNvPr id="7" name="Shape 4"/>
          <p:cNvSpPr/>
          <p:nvPr/>
        </p:nvSpPr>
        <p:spPr>
          <a:xfrm>
            <a:off x="4526280" y="4434245"/>
            <a:ext cx="499943" cy="499943"/>
          </a:xfrm>
          <a:prstGeom prst="roundRect">
            <a:avLst>
              <a:gd name="adj" fmla="val 20000"/>
            </a:avLst>
          </a:prstGeom>
          <a:solidFill>
            <a:srgbClr val="F0D4F7"/>
          </a:solidFill>
          <a:ln w="7620">
            <a:solidFill>
              <a:srgbClr val="D6BADD"/>
            </a:solidFill>
            <a:prstDash val="solid"/>
          </a:ln>
        </p:spPr>
      </p:sp>
      <p:sp>
        <p:nvSpPr>
          <p:cNvPr id="8" name="Text 5"/>
          <p:cNvSpPr/>
          <p:nvPr/>
        </p:nvSpPr>
        <p:spPr>
          <a:xfrm>
            <a:off x="4683562" y="4475917"/>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1</a:t>
            </a:r>
            <a:endParaRPr lang="en-US" sz="2624" dirty="0"/>
          </a:p>
        </p:txBody>
      </p:sp>
      <p:sp>
        <p:nvSpPr>
          <p:cNvPr id="9" name="Text 6"/>
          <p:cNvSpPr/>
          <p:nvPr/>
        </p:nvSpPr>
        <p:spPr>
          <a:xfrm>
            <a:off x="3387447" y="2137648"/>
            <a:ext cx="2777490" cy="347186"/>
          </a:xfrm>
          <a:prstGeom prst="rect">
            <a:avLst/>
          </a:prstGeom>
          <a:noFill/>
          <a:ln/>
        </p:spPr>
        <p:txBody>
          <a:bodyPr wrap="none" rtlCol="0" anchor="t"/>
          <a:lstStyle/>
          <a:p>
            <a:pPr marL="0" indent="0" algn="ctr">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Assess Accuracy</a:t>
            </a:r>
            <a:endParaRPr lang="en-US" sz="2187" dirty="0"/>
          </a:p>
        </p:txBody>
      </p:sp>
      <p:sp>
        <p:nvSpPr>
          <p:cNvPr id="10" name="Text 7"/>
          <p:cNvSpPr/>
          <p:nvPr/>
        </p:nvSpPr>
        <p:spPr>
          <a:xfrm>
            <a:off x="2570559" y="2618065"/>
            <a:ext cx="4411266" cy="1066205"/>
          </a:xfrm>
          <a:prstGeom prst="rect">
            <a:avLst/>
          </a:prstGeom>
          <a:noFill/>
          <a:ln/>
        </p:spPr>
        <p:txBody>
          <a:bodyPr wrap="square" rtlCol="0" anchor="t"/>
          <a:lstStyle/>
          <a:p>
            <a:pPr marL="0" indent="0" algn="ctr">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Measure the predictive performance of your models using appropriate evaluation metrics, such as R-squared, RMSE, or F1-score.</a:t>
            </a:r>
            <a:endParaRPr lang="en-US" sz="1750" dirty="0"/>
          </a:p>
        </p:txBody>
      </p:sp>
      <p:sp>
        <p:nvSpPr>
          <p:cNvPr id="11" name="Shape 8"/>
          <p:cNvSpPr/>
          <p:nvPr/>
        </p:nvSpPr>
        <p:spPr>
          <a:xfrm>
            <a:off x="7292876" y="4684157"/>
            <a:ext cx="44410" cy="777597"/>
          </a:xfrm>
          <a:prstGeom prst="roundRect">
            <a:avLst>
              <a:gd name="adj" fmla="val 225151"/>
            </a:avLst>
          </a:prstGeom>
          <a:solidFill>
            <a:srgbClr val="D6BADD"/>
          </a:solidFill>
          <a:ln/>
        </p:spPr>
      </p:sp>
      <p:sp>
        <p:nvSpPr>
          <p:cNvPr id="12" name="Shape 9"/>
          <p:cNvSpPr/>
          <p:nvPr/>
        </p:nvSpPr>
        <p:spPr>
          <a:xfrm>
            <a:off x="7065169" y="4434245"/>
            <a:ext cx="499943" cy="499943"/>
          </a:xfrm>
          <a:prstGeom prst="roundRect">
            <a:avLst>
              <a:gd name="adj" fmla="val 20000"/>
            </a:avLst>
          </a:prstGeom>
          <a:solidFill>
            <a:srgbClr val="F0D4F7"/>
          </a:solidFill>
          <a:ln w="7620">
            <a:solidFill>
              <a:srgbClr val="D6BADD"/>
            </a:solidFill>
            <a:prstDash val="solid"/>
          </a:ln>
        </p:spPr>
      </p:sp>
      <p:sp>
        <p:nvSpPr>
          <p:cNvPr id="13" name="Text 10"/>
          <p:cNvSpPr/>
          <p:nvPr/>
        </p:nvSpPr>
        <p:spPr>
          <a:xfrm>
            <a:off x="7222450" y="4475917"/>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2</a:t>
            </a:r>
            <a:endParaRPr lang="en-US" sz="2624" dirty="0"/>
          </a:p>
        </p:txBody>
      </p:sp>
      <p:sp>
        <p:nvSpPr>
          <p:cNvPr id="14" name="Text 11"/>
          <p:cNvSpPr/>
          <p:nvPr/>
        </p:nvSpPr>
        <p:spPr>
          <a:xfrm>
            <a:off x="5926336" y="5684044"/>
            <a:ext cx="2777490" cy="347186"/>
          </a:xfrm>
          <a:prstGeom prst="rect">
            <a:avLst/>
          </a:prstGeom>
          <a:noFill/>
          <a:ln/>
        </p:spPr>
        <p:txBody>
          <a:bodyPr wrap="none" rtlCol="0" anchor="t"/>
          <a:lstStyle/>
          <a:p>
            <a:pPr marL="0" indent="0" algn="ctr">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Tune Hyperparameters</a:t>
            </a:r>
            <a:endParaRPr lang="en-US" sz="2187" dirty="0"/>
          </a:p>
        </p:txBody>
      </p:sp>
      <p:sp>
        <p:nvSpPr>
          <p:cNvPr id="15" name="Text 12"/>
          <p:cNvSpPr/>
          <p:nvPr/>
        </p:nvSpPr>
        <p:spPr>
          <a:xfrm>
            <a:off x="5109448" y="6164461"/>
            <a:ext cx="4411266" cy="1066205"/>
          </a:xfrm>
          <a:prstGeom prst="rect">
            <a:avLst/>
          </a:prstGeom>
          <a:noFill/>
          <a:ln/>
        </p:spPr>
        <p:txBody>
          <a:bodyPr wrap="square" rtlCol="0" anchor="t"/>
          <a:lstStyle/>
          <a:p>
            <a:pPr marL="0" indent="0" algn="ctr">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Optimize the hyperparameters of your models to improve their performance and generalization capabilities.</a:t>
            </a:r>
            <a:endParaRPr lang="en-US" sz="1750" dirty="0"/>
          </a:p>
        </p:txBody>
      </p:sp>
      <p:sp>
        <p:nvSpPr>
          <p:cNvPr id="16" name="Shape 13"/>
          <p:cNvSpPr/>
          <p:nvPr/>
        </p:nvSpPr>
        <p:spPr>
          <a:xfrm>
            <a:off x="9831765" y="3906560"/>
            <a:ext cx="44410" cy="777597"/>
          </a:xfrm>
          <a:prstGeom prst="roundRect">
            <a:avLst>
              <a:gd name="adj" fmla="val 225151"/>
            </a:avLst>
          </a:prstGeom>
          <a:solidFill>
            <a:srgbClr val="D6BADD"/>
          </a:solidFill>
          <a:ln/>
        </p:spPr>
      </p:sp>
      <p:sp>
        <p:nvSpPr>
          <p:cNvPr id="17" name="Shape 14"/>
          <p:cNvSpPr/>
          <p:nvPr/>
        </p:nvSpPr>
        <p:spPr>
          <a:xfrm>
            <a:off x="9604058" y="4434245"/>
            <a:ext cx="499943" cy="499943"/>
          </a:xfrm>
          <a:prstGeom prst="roundRect">
            <a:avLst>
              <a:gd name="adj" fmla="val 20000"/>
            </a:avLst>
          </a:prstGeom>
          <a:solidFill>
            <a:srgbClr val="F0D4F7"/>
          </a:solidFill>
          <a:ln w="7620">
            <a:solidFill>
              <a:srgbClr val="D6BADD"/>
            </a:solidFill>
            <a:prstDash val="solid"/>
          </a:ln>
        </p:spPr>
      </p:sp>
      <p:sp>
        <p:nvSpPr>
          <p:cNvPr id="18" name="Text 15"/>
          <p:cNvSpPr/>
          <p:nvPr/>
        </p:nvSpPr>
        <p:spPr>
          <a:xfrm>
            <a:off x="9761339" y="4475917"/>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3</a:t>
            </a:r>
            <a:endParaRPr lang="en-US" sz="2624" dirty="0"/>
          </a:p>
        </p:txBody>
      </p:sp>
      <p:sp>
        <p:nvSpPr>
          <p:cNvPr id="19" name="Text 16"/>
          <p:cNvSpPr/>
          <p:nvPr/>
        </p:nvSpPr>
        <p:spPr>
          <a:xfrm>
            <a:off x="8465225" y="2137648"/>
            <a:ext cx="2777490" cy="347186"/>
          </a:xfrm>
          <a:prstGeom prst="rect">
            <a:avLst/>
          </a:prstGeom>
          <a:noFill/>
          <a:ln/>
        </p:spPr>
        <p:txBody>
          <a:bodyPr wrap="none" rtlCol="0" anchor="t"/>
          <a:lstStyle/>
          <a:p>
            <a:pPr marL="0" indent="0" algn="ctr">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Cross-Validate</a:t>
            </a:r>
            <a:endParaRPr lang="en-US" sz="2187" dirty="0"/>
          </a:p>
        </p:txBody>
      </p:sp>
      <p:sp>
        <p:nvSpPr>
          <p:cNvPr id="20" name="Text 17"/>
          <p:cNvSpPr/>
          <p:nvPr/>
        </p:nvSpPr>
        <p:spPr>
          <a:xfrm>
            <a:off x="7648337" y="2618065"/>
            <a:ext cx="4411385" cy="1066205"/>
          </a:xfrm>
          <a:prstGeom prst="rect">
            <a:avLst/>
          </a:prstGeom>
          <a:noFill/>
          <a:ln/>
        </p:spPr>
        <p:txBody>
          <a:bodyPr wrap="square" rtlCol="0" anchor="t"/>
          <a:lstStyle/>
          <a:p>
            <a:pPr marL="0" indent="0" algn="ctr">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Employ cross-validation techniques to ensure the robustness and reliability of your models' predictions.</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446314"/>
            <a:ext cx="14630400" cy="8229600"/>
          </a:xfrm>
          <a:prstGeom prst="rect">
            <a:avLst/>
          </a:prstGeom>
          <a:solidFill>
            <a:srgbClr val="FFFFFF">
              <a:alpha val="75000"/>
            </a:srgbClr>
          </a:solidFill>
          <a:ln/>
        </p:spPr>
      </p:sp>
      <p:sp>
        <p:nvSpPr>
          <p:cNvPr id="4" name="Text 1"/>
          <p:cNvSpPr/>
          <p:nvPr/>
        </p:nvSpPr>
        <p:spPr>
          <a:xfrm>
            <a:off x="2348389" y="1605796"/>
            <a:ext cx="5554980"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Insights and Findings</a:t>
            </a:r>
            <a:endParaRPr lang="en-US" sz="4374" dirty="0"/>
          </a:p>
        </p:txBody>
      </p:sp>
      <p:sp>
        <p:nvSpPr>
          <p:cNvPr id="5" name="Shape 2"/>
          <p:cNvSpPr/>
          <p:nvPr/>
        </p:nvSpPr>
        <p:spPr>
          <a:xfrm>
            <a:off x="2348389" y="2744509"/>
            <a:ext cx="4855726" cy="1925461"/>
          </a:xfrm>
          <a:prstGeom prst="roundRect">
            <a:avLst>
              <a:gd name="adj" fmla="val 6057"/>
            </a:avLst>
          </a:prstGeom>
          <a:solidFill>
            <a:srgbClr val="F0D4F7"/>
          </a:solidFill>
          <a:ln w="7620">
            <a:solidFill>
              <a:srgbClr val="D6BADD"/>
            </a:solidFill>
            <a:prstDash val="solid"/>
          </a:ln>
        </p:spPr>
      </p:sp>
      <p:sp>
        <p:nvSpPr>
          <p:cNvPr id="6" name="Text 3"/>
          <p:cNvSpPr/>
          <p:nvPr/>
        </p:nvSpPr>
        <p:spPr>
          <a:xfrm>
            <a:off x="2578179" y="2974300"/>
            <a:ext cx="2777490"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Pricing Strategies</a:t>
            </a:r>
            <a:endParaRPr lang="en-US" sz="2187" dirty="0"/>
          </a:p>
        </p:txBody>
      </p:sp>
      <p:sp>
        <p:nvSpPr>
          <p:cNvPr id="7" name="Text 4"/>
          <p:cNvSpPr/>
          <p:nvPr/>
        </p:nvSpPr>
        <p:spPr>
          <a:xfrm>
            <a:off x="2578179" y="3454717"/>
            <a:ext cx="4396145" cy="710803"/>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Analyze pricing trends and customer willingness to pay to inform competitive pricing strategies.</a:t>
            </a:r>
            <a:endParaRPr lang="en-US" sz="1750" dirty="0"/>
          </a:p>
        </p:txBody>
      </p:sp>
      <p:sp>
        <p:nvSpPr>
          <p:cNvPr id="8" name="Shape 5"/>
          <p:cNvSpPr/>
          <p:nvPr/>
        </p:nvSpPr>
        <p:spPr>
          <a:xfrm>
            <a:off x="7426285" y="2744510"/>
            <a:ext cx="4855726" cy="1925460"/>
          </a:xfrm>
          <a:prstGeom prst="roundRect">
            <a:avLst>
              <a:gd name="adj" fmla="val 6057"/>
            </a:avLst>
          </a:prstGeom>
          <a:solidFill>
            <a:srgbClr val="F0D4F7"/>
          </a:solidFill>
          <a:ln w="7620">
            <a:solidFill>
              <a:srgbClr val="D6BADD"/>
            </a:solidFill>
            <a:prstDash val="solid"/>
          </a:ln>
        </p:spPr>
      </p:sp>
      <p:sp>
        <p:nvSpPr>
          <p:cNvPr id="9" name="Text 6"/>
          <p:cNvSpPr/>
          <p:nvPr/>
        </p:nvSpPr>
        <p:spPr>
          <a:xfrm>
            <a:off x="7656076" y="2974300"/>
            <a:ext cx="2807613"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Customer Segmentation</a:t>
            </a:r>
            <a:endParaRPr lang="en-US" sz="2187" dirty="0"/>
          </a:p>
        </p:txBody>
      </p:sp>
      <p:sp>
        <p:nvSpPr>
          <p:cNvPr id="10" name="Text 7"/>
          <p:cNvSpPr/>
          <p:nvPr/>
        </p:nvSpPr>
        <p:spPr>
          <a:xfrm>
            <a:off x="7656076" y="3454717"/>
            <a:ext cx="4396145" cy="710803"/>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Identify distinct customer segments based on their preferences, behaviors, and demographics.</a:t>
            </a:r>
            <a:endParaRPr lang="en-US" sz="1750" dirty="0"/>
          </a:p>
        </p:txBody>
      </p:sp>
      <p:sp>
        <p:nvSpPr>
          <p:cNvPr id="11" name="Shape 8"/>
          <p:cNvSpPr/>
          <p:nvPr/>
        </p:nvSpPr>
        <p:spPr>
          <a:xfrm>
            <a:off x="2348388" y="5020867"/>
            <a:ext cx="4855726" cy="1837134"/>
          </a:xfrm>
          <a:prstGeom prst="roundRect">
            <a:avLst>
              <a:gd name="adj" fmla="val 4984"/>
            </a:avLst>
          </a:prstGeom>
          <a:solidFill>
            <a:srgbClr val="F0D4F7"/>
          </a:solidFill>
          <a:ln w="7620">
            <a:solidFill>
              <a:srgbClr val="D6BADD"/>
            </a:solidFill>
            <a:prstDash val="solid"/>
          </a:ln>
        </p:spPr>
      </p:sp>
      <p:sp>
        <p:nvSpPr>
          <p:cNvPr id="12" name="Text 9"/>
          <p:cNvSpPr/>
          <p:nvPr/>
        </p:nvSpPr>
        <p:spPr>
          <a:xfrm>
            <a:off x="2578179" y="5194051"/>
            <a:ext cx="2777490" cy="346778"/>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Predictive Maintenance</a:t>
            </a:r>
            <a:endParaRPr lang="en-US" sz="2187" dirty="0"/>
          </a:p>
        </p:txBody>
      </p:sp>
      <p:sp>
        <p:nvSpPr>
          <p:cNvPr id="13" name="Text 10"/>
          <p:cNvSpPr/>
          <p:nvPr/>
        </p:nvSpPr>
        <p:spPr>
          <a:xfrm>
            <a:off x="2578179" y="5540829"/>
            <a:ext cx="4396145" cy="115388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Develop models to predict component failures and optimize maintenance schedules to reduce costs.</a:t>
            </a:r>
            <a:endParaRPr lang="en-US" sz="1750" dirty="0"/>
          </a:p>
        </p:txBody>
      </p:sp>
      <p:sp>
        <p:nvSpPr>
          <p:cNvPr id="14" name="Shape 11"/>
          <p:cNvSpPr/>
          <p:nvPr/>
        </p:nvSpPr>
        <p:spPr>
          <a:xfrm>
            <a:off x="7426285" y="5020867"/>
            <a:ext cx="4855726" cy="1837136"/>
          </a:xfrm>
          <a:prstGeom prst="roundRect">
            <a:avLst>
              <a:gd name="adj" fmla="val 4984"/>
            </a:avLst>
          </a:prstGeom>
          <a:solidFill>
            <a:srgbClr val="F0D4F7"/>
          </a:solidFill>
          <a:ln w="7620">
            <a:solidFill>
              <a:srgbClr val="D6BADD"/>
            </a:solidFill>
            <a:prstDash val="solid"/>
          </a:ln>
        </p:spPr>
      </p:sp>
      <p:sp>
        <p:nvSpPr>
          <p:cNvPr id="15" name="Text 12"/>
          <p:cNvSpPr/>
          <p:nvPr/>
        </p:nvSpPr>
        <p:spPr>
          <a:xfrm>
            <a:off x="7656076" y="5194459"/>
            <a:ext cx="2777490" cy="346370"/>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Market Forecasting</a:t>
            </a:r>
            <a:endParaRPr lang="en-US" sz="2187" dirty="0"/>
          </a:p>
        </p:txBody>
      </p:sp>
      <p:sp>
        <p:nvSpPr>
          <p:cNvPr id="16" name="Text 13"/>
          <p:cNvSpPr/>
          <p:nvPr/>
        </p:nvSpPr>
        <p:spPr>
          <a:xfrm>
            <a:off x="7656076" y="5638800"/>
            <a:ext cx="4396145" cy="1142999"/>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Leverage data-driven forecasting to anticipate market trends and inform strategic decision-making.</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Tree>
    <p:extLst>
      <p:ext uri="{BB962C8B-B14F-4D97-AF65-F5344CB8AC3E}">
        <p14:creationId xmlns:p14="http://schemas.microsoft.com/office/powerpoint/2010/main" val="21376852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5443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10980420" y="0"/>
            <a:ext cx="3657600" cy="8229600"/>
          </a:xfrm>
          <a:prstGeom prst="rect">
            <a:avLst/>
          </a:prstGeom>
        </p:spPr>
      </p:pic>
      <p:sp>
        <p:nvSpPr>
          <p:cNvPr id="5" name="Text 1"/>
          <p:cNvSpPr/>
          <p:nvPr/>
        </p:nvSpPr>
        <p:spPr>
          <a:xfrm>
            <a:off x="833199" y="934760"/>
            <a:ext cx="6331863"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Conclusion and Next Steps</a:t>
            </a:r>
            <a:endParaRPr lang="en-US" sz="4374" dirty="0"/>
          </a:p>
        </p:txBody>
      </p:sp>
      <p:pic>
        <p:nvPicPr>
          <p:cNvPr id="6" name="Image 2" descr="preencoded.png"/>
          <p:cNvPicPr>
            <a:picLocks noChangeAspect="1"/>
          </p:cNvPicPr>
          <p:nvPr/>
        </p:nvPicPr>
        <p:blipFill>
          <a:blip r:embed="rId5"/>
          <a:stretch>
            <a:fillRect/>
          </a:stretch>
        </p:blipFill>
        <p:spPr>
          <a:xfrm>
            <a:off x="833199" y="1962388"/>
            <a:ext cx="1110972" cy="1777484"/>
          </a:xfrm>
          <a:prstGeom prst="rect">
            <a:avLst/>
          </a:prstGeom>
        </p:spPr>
      </p:pic>
      <p:sp>
        <p:nvSpPr>
          <p:cNvPr id="7" name="Text 2"/>
          <p:cNvSpPr/>
          <p:nvPr/>
        </p:nvSpPr>
        <p:spPr>
          <a:xfrm>
            <a:off x="2277428" y="2184559"/>
            <a:ext cx="2957274"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Continuous Improvement</a:t>
            </a:r>
            <a:endParaRPr lang="en-US" sz="2187" dirty="0"/>
          </a:p>
        </p:txBody>
      </p:sp>
      <p:sp>
        <p:nvSpPr>
          <p:cNvPr id="8" name="Text 3"/>
          <p:cNvSpPr/>
          <p:nvPr/>
        </p:nvSpPr>
        <p:spPr>
          <a:xfrm>
            <a:off x="2277428" y="2664976"/>
            <a:ext cx="7862173" cy="71080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Regularly update and refine your data analysis approach to stay ahead of industry changes and customer needs.</a:t>
            </a:r>
            <a:endParaRPr lang="en-US" sz="1750" dirty="0"/>
          </a:p>
        </p:txBody>
      </p:sp>
      <p:pic>
        <p:nvPicPr>
          <p:cNvPr id="9" name="Image 3" descr="preencoded.png"/>
          <p:cNvPicPr>
            <a:picLocks noChangeAspect="1"/>
          </p:cNvPicPr>
          <p:nvPr/>
        </p:nvPicPr>
        <p:blipFill>
          <a:blip r:embed="rId6"/>
          <a:stretch>
            <a:fillRect/>
          </a:stretch>
        </p:blipFill>
        <p:spPr>
          <a:xfrm>
            <a:off x="833199" y="3739872"/>
            <a:ext cx="1110972" cy="1777484"/>
          </a:xfrm>
          <a:prstGeom prst="rect">
            <a:avLst/>
          </a:prstGeom>
        </p:spPr>
      </p:pic>
      <p:sp>
        <p:nvSpPr>
          <p:cNvPr id="10" name="Text 4"/>
          <p:cNvSpPr/>
          <p:nvPr/>
        </p:nvSpPr>
        <p:spPr>
          <a:xfrm>
            <a:off x="2277428" y="3962043"/>
            <a:ext cx="2777490"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Expand Data Sources</a:t>
            </a:r>
            <a:endParaRPr lang="en-US" sz="2187" dirty="0"/>
          </a:p>
        </p:txBody>
      </p:sp>
      <p:sp>
        <p:nvSpPr>
          <p:cNvPr id="11" name="Text 5"/>
          <p:cNvSpPr/>
          <p:nvPr/>
        </p:nvSpPr>
        <p:spPr>
          <a:xfrm>
            <a:off x="2277428" y="4442460"/>
            <a:ext cx="7862173" cy="71080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Integrate additional data sources, such as vehicle sensor data and customer feedback, to enhance the depth and breadth of your insights.</a:t>
            </a:r>
            <a:endParaRPr lang="en-US" sz="1750" dirty="0"/>
          </a:p>
        </p:txBody>
      </p:sp>
      <p:pic>
        <p:nvPicPr>
          <p:cNvPr id="12" name="Image 4" descr="preencoded.png"/>
          <p:cNvPicPr>
            <a:picLocks noChangeAspect="1"/>
          </p:cNvPicPr>
          <p:nvPr/>
        </p:nvPicPr>
        <p:blipFill>
          <a:blip r:embed="rId7"/>
          <a:stretch>
            <a:fillRect/>
          </a:stretch>
        </p:blipFill>
        <p:spPr>
          <a:xfrm>
            <a:off x="833199" y="5517356"/>
            <a:ext cx="1110972" cy="1777484"/>
          </a:xfrm>
          <a:prstGeom prst="rect">
            <a:avLst/>
          </a:prstGeom>
        </p:spPr>
      </p:pic>
      <p:sp>
        <p:nvSpPr>
          <p:cNvPr id="13" name="Text 6"/>
          <p:cNvSpPr/>
          <p:nvPr/>
        </p:nvSpPr>
        <p:spPr>
          <a:xfrm>
            <a:off x="2277428" y="5739527"/>
            <a:ext cx="2777490"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Operationalize Insights</a:t>
            </a:r>
            <a:endParaRPr lang="en-US" sz="2187" dirty="0"/>
          </a:p>
        </p:txBody>
      </p:sp>
      <p:sp>
        <p:nvSpPr>
          <p:cNvPr id="14" name="Text 7"/>
          <p:cNvSpPr/>
          <p:nvPr/>
        </p:nvSpPr>
        <p:spPr>
          <a:xfrm>
            <a:off x="2277428" y="6219944"/>
            <a:ext cx="7862173" cy="71080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Develop robust processes to seamlessly translate your findings into actionable strategies and data-driven decision-making.</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2846" y="0"/>
            <a:ext cx="14630400" cy="8229600"/>
          </a:xfrm>
          <a:prstGeom prst="rect">
            <a:avLst/>
          </a:prstGeom>
          <a:solidFill>
            <a:srgbClr val="FFFFFF">
              <a:alpha val="75000"/>
            </a:srgbClr>
          </a:solidFill>
          <a:ln/>
        </p:spPr>
      </p:sp>
      <p:sp>
        <p:nvSpPr>
          <p:cNvPr id="4" name="Text 1"/>
          <p:cNvSpPr/>
          <p:nvPr/>
        </p:nvSpPr>
        <p:spPr>
          <a:xfrm>
            <a:off x="2348389" y="1487924"/>
            <a:ext cx="9933503" cy="355402"/>
          </a:xfrm>
          <a:prstGeom prst="rect">
            <a:avLst/>
          </a:prstGeom>
          <a:noFill/>
          <a:ln/>
        </p:spPr>
        <p:txBody>
          <a:bodyPr wrap="none" rtlCol="0" anchor="t"/>
          <a:lstStyle/>
          <a:p>
            <a:pPr marL="0" marR="0" lvl="0" indent="0" algn="l" defTabSz="914400" rtl="0" eaLnBrk="1" fontAlgn="auto" latinLnBrk="0" hangingPunct="1">
              <a:lnSpc>
                <a:spcPts val="2799"/>
              </a:lnSpc>
              <a:spcBef>
                <a:spcPts val="0"/>
              </a:spcBef>
              <a:spcAft>
                <a:spcPts val="0"/>
              </a:spcAft>
              <a:buClrTx/>
              <a:buSzTx/>
              <a:buFontTx/>
              <a:buNone/>
              <a:tabLst/>
              <a:defRPr/>
            </a:pPr>
            <a:r>
              <a:rPr kumimoji="0" lang="en-US" sz="1750" b="0" i="0" u="none" strike="noStrike" kern="0" cap="none" spc="-35" normalizeH="0" baseline="0" noProof="0" dirty="0">
                <a:ln>
                  <a:noFill/>
                </a:ln>
                <a:solidFill>
                  <a:srgbClr val="272525"/>
                </a:solidFill>
                <a:effectLst/>
                <a:uLnTx/>
                <a:uFillTx/>
                <a:latin typeface="Source Sans Pro" pitchFamily="34" charset="0"/>
                <a:ea typeface="Source Sans Pro" pitchFamily="34" charset="-122"/>
                <a:cs typeface="Source Sans Pro" pitchFamily="34" charset="-120"/>
              </a:rPr>
              <a:t>Submitted in partial fulfilment of the requirements of the degree of</a:t>
            </a:r>
            <a:endParaRPr kumimoji="0" lang="en-US" sz="17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Text 2"/>
          <p:cNvSpPr/>
          <p:nvPr/>
        </p:nvSpPr>
        <p:spPr>
          <a:xfrm>
            <a:off x="2348389" y="2065496"/>
            <a:ext cx="5793819" cy="555427"/>
          </a:xfrm>
          <a:prstGeom prst="rect">
            <a:avLst/>
          </a:prstGeom>
          <a:noFill/>
          <a:ln/>
        </p:spPr>
        <p:txBody>
          <a:bodyPr wrap="none" rtlCol="0" anchor="t"/>
          <a:lstStyle/>
          <a:p>
            <a:pPr marL="0" marR="0" lvl="0" indent="0" algn="l" defTabSz="914400" rtl="0" eaLnBrk="1" fontAlgn="auto" latinLnBrk="0" hangingPunct="1">
              <a:lnSpc>
                <a:spcPts val="4374"/>
              </a:lnSpc>
              <a:spcBef>
                <a:spcPts val="0"/>
              </a:spcBef>
              <a:spcAft>
                <a:spcPts val="0"/>
              </a:spcAft>
              <a:buClrTx/>
              <a:buSzTx/>
              <a:buFontTx/>
              <a:buNone/>
              <a:tabLst/>
              <a:defRPr/>
            </a:pPr>
            <a:r>
              <a:rPr kumimoji="0" lang="en-US" sz="3499" b="1" i="0" u="none" strike="noStrike" kern="0" cap="none" spc="-70" normalizeH="0" baseline="0" noProof="0" dirty="0">
                <a:ln>
                  <a:noFill/>
                </a:ln>
                <a:solidFill>
                  <a:srgbClr val="FF0000"/>
                </a:solidFill>
                <a:effectLst/>
                <a:uLnTx/>
                <a:uFillTx/>
                <a:latin typeface="adonis-web" pitchFamily="34" charset="0"/>
                <a:ea typeface="adonis-web" pitchFamily="34" charset="-122"/>
                <a:cs typeface="adonis-web" pitchFamily="34" charset="-120"/>
              </a:rPr>
              <a:t>BACHELOR OF TECHNOLOGY</a:t>
            </a:r>
            <a:endParaRPr kumimoji="0" lang="en-US" sz="3499" b="0" i="0" u="none" strike="noStrike" kern="1200" cap="none" spc="0" normalizeH="0" baseline="0" noProof="0" dirty="0">
              <a:ln>
                <a:noFill/>
              </a:ln>
              <a:solidFill>
                <a:srgbClr val="FF0000"/>
              </a:solidFill>
              <a:effectLst/>
              <a:uLnTx/>
              <a:uFillTx/>
              <a:latin typeface="Calibri" panose="020F0502020204030204"/>
              <a:ea typeface="+mn-ea"/>
              <a:cs typeface="+mn-cs"/>
            </a:endParaRPr>
          </a:p>
        </p:txBody>
      </p:sp>
      <p:sp>
        <p:nvSpPr>
          <p:cNvPr id="6" name="Text 3"/>
          <p:cNvSpPr/>
          <p:nvPr/>
        </p:nvSpPr>
        <p:spPr>
          <a:xfrm>
            <a:off x="2348389" y="2954179"/>
            <a:ext cx="9933503" cy="355402"/>
          </a:xfrm>
          <a:prstGeom prst="rect">
            <a:avLst/>
          </a:prstGeom>
          <a:noFill/>
          <a:ln/>
        </p:spPr>
        <p:txBody>
          <a:bodyPr wrap="none" rtlCol="0" anchor="t"/>
          <a:lstStyle/>
          <a:p>
            <a:pPr marL="0" marR="0" lvl="0" indent="0" algn="l" defTabSz="914400" rtl="0" eaLnBrk="1" fontAlgn="auto" latinLnBrk="0" hangingPunct="1">
              <a:lnSpc>
                <a:spcPts val="2799"/>
              </a:lnSpc>
              <a:spcBef>
                <a:spcPts val="0"/>
              </a:spcBef>
              <a:spcAft>
                <a:spcPts val="0"/>
              </a:spcAft>
              <a:buClrTx/>
              <a:buSzTx/>
              <a:buFontTx/>
              <a:buNone/>
              <a:tabLst/>
              <a:defRPr/>
            </a:pPr>
            <a:r>
              <a:rPr kumimoji="0" lang="en-US" sz="1750" b="0" i="0" u="none" strike="noStrike" kern="0" cap="none" spc="-35" normalizeH="0" baseline="0" noProof="0" dirty="0">
                <a:ln>
                  <a:noFill/>
                </a:ln>
                <a:solidFill>
                  <a:srgbClr val="272525"/>
                </a:solidFill>
                <a:effectLst/>
                <a:uLnTx/>
                <a:uFillTx/>
                <a:latin typeface="Source Sans Pro" pitchFamily="34" charset="0"/>
                <a:ea typeface="Source Sans Pro" pitchFamily="34" charset="-122"/>
                <a:cs typeface="Source Sans Pro" pitchFamily="34" charset="-120"/>
              </a:rPr>
              <a:t> Submitted by</a:t>
            </a:r>
            <a:endParaRPr kumimoji="0" lang="en-US" sz="17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Text 4"/>
          <p:cNvSpPr/>
          <p:nvPr/>
        </p:nvSpPr>
        <p:spPr>
          <a:xfrm>
            <a:off x="2348389" y="3559493"/>
            <a:ext cx="9933503" cy="355402"/>
          </a:xfrm>
          <a:prstGeom prst="rect">
            <a:avLst/>
          </a:prstGeom>
          <a:noFill/>
          <a:ln/>
        </p:spPr>
        <p:txBody>
          <a:bodyPr wrap="none" rtlCol="0" anchor="t"/>
          <a:lstStyle/>
          <a:p>
            <a:pPr marL="0" marR="0" lvl="0" indent="0" algn="l" defTabSz="914400" rtl="0" eaLnBrk="1" fontAlgn="auto" latinLnBrk="0" hangingPunct="1">
              <a:lnSpc>
                <a:spcPts val="2799"/>
              </a:lnSpc>
              <a:spcBef>
                <a:spcPts val="0"/>
              </a:spcBef>
              <a:spcAft>
                <a:spcPts val="0"/>
              </a:spcAft>
              <a:buClrTx/>
              <a:buSzTx/>
              <a:buFontTx/>
              <a:buNone/>
              <a:tabLst/>
              <a:defRPr/>
            </a:pPr>
            <a:r>
              <a:rPr lang="en-US" sz="1750" kern="0" spc="-35" dirty="0">
                <a:solidFill>
                  <a:srgbClr val="272525"/>
                </a:solidFill>
                <a:latin typeface="Source Sans Pro" pitchFamily="34" charset="0"/>
                <a:ea typeface="Source Sans Pro" pitchFamily="34" charset="-122"/>
                <a:cs typeface="Source Sans Pro" pitchFamily="34" charset="-120"/>
              </a:rPr>
              <a:t>Bhavesh </a:t>
            </a:r>
            <a:r>
              <a:rPr lang="en-US" sz="1750" kern="0" spc="-35" dirty="0" err="1">
                <a:solidFill>
                  <a:srgbClr val="272525"/>
                </a:solidFill>
                <a:latin typeface="Source Sans Pro" pitchFamily="34" charset="0"/>
                <a:ea typeface="Source Sans Pro" pitchFamily="34" charset="-122"/>
                <a:cs typeface="Source Sans Pro" pitchFamily="34" charset="-120"/>
              </a:rPr>
              <a:t>Dharwar</a:t>
            </a:r>
            <a:r>
              <a:rPr lang="en-US" sz="1750" kern="0" spc="-35" dirty="0">
                <a:solidFill>
                  <a:srgbClr val="272525"/>
                </a:solidFill>
                <a:latin typeface="Source Sans Pro" pitchFamily="34" charset="0"/>
                <a:ea typeface="Source Sans Pro" pitchFamily="34" charset="-122"/>
                <a:cs typeface="Source Sans Pro" pitchFamily="34" charset="-120"/>
              </a:rPr>
              <a:t> </a:t>
            </a:r>
            <a:r>
              <a:rPr kumimoji="0" lang="en-US" sz="1750" b="0" i="0" u="none" strike="noStrike" kern="0" cap="none" spc="-35" normalizeH="0" baseline="0" noProof="0" dirty="0">
                <a:ln>
                  <a:noFill/>
                </a:ln>
                <a:solidFill>
                  <a:srgbClr val="272525"/>
                </a:solidFill>
                <a:effectLst/>
                <a:uLnTx/>
                <a:uFillTx/>
                <a:latin typeface="Source Sans Pro" pitchFamily="34" charset="0"/>
                <a:ea typeface="Source Sans Pro" pitchFamily="34" charset="-122"/>
                <a:cs typeface="Source Sans Pro" pitchFamily="34" charset="-120"/>
              </a:rPr>
              <a:t>(Roll No - 20ETCCS018 , Enrollment No. – 20E1TCCSM30P018)</a:t>
            </a:r>
            <a:endParaRPr kumimoji="0" lang="en-US" sz="17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Text 5"/>
          <p:cNvSpPr/>
          <p:nvPr/>
        </p:nvSpPr>
        <p:spPr>
          <a:xfrm>
            <a:off x="2348389" y="4164806"/>
            <a:ext cx="9933503" cy="355402"/>
          </a:xfrm>
          <a:prstGeom prst="rect">
            <a:avLst/>
          </a:prstGeom>
          <a:noFill/>
          <a:ln/>
        </p:spPr>
        <p:txBody>
          <a:bodyPr wrap="none" rtlCol="0" anchor="t"/>
          <a:lstStyle/>
          <a:p>
            <a:pPr marL="0" marR="0" lvl="0" indent="0" algn="l" defTabSz="914400" rtl="0" eaLnBrk="1" fontAlgn="auto" latinLnBrk="0" hangingPunct="1">
              <a:lnSpc>
                <a:spcPts val="2799"/>
              </a:lnSpc>
              <a:spcBef>
                <a:spcPts val="0"/>
              </a:spcBef>
              <a:spcAft>
                <a:spcPts val="0"/>
              </a:spcAft>
              <a:buClrTx/>
              <a:buSzTx/>
              <a:buFontTx/>
              <a:buNone/>
              <a:tabLst/>
              <a:defRPr/>
            </a:pPr>
            <a:r>
              <a:rPr lang="en-US" sz="1750" kern="0" spc="-35" dirty="0">
                <a:solidFill>
                  <a:srgbClr val="272525"/>
                </a:solidFill>
                <a:latin typeface="Source Sans Pro" pitchFamily="34" charset="0"/>
                <a:ea typeface="Source Sans Pro" pitchFamily="34" charset="-122"/>
                <a:cs typeface="Source Sans Pro" pitchFamily="34" charset="-120"/>
              </a:rPr>
              <a:t>Khushi Vyas</a:t>
            </a:r>
            <a:r>
              <a:rPr kumimoji="0" lang="en-US" sz="1750" b="0" i="0" u="none" strike="noStrike" kern="0" cap="none" spc="-35" normalizeH="0" baseline="0" noProof="0" dirty="0">
                <a:ln>
                  <a:noFill/>
                </a:ln>
                <a:solidFill>
                  <a:srgbClr val="272525"/>
                </a:solidFill>
                <a:effectLst/>
                <a:uLnTx/>
                <a:uFillTx/>
                <a:latin typeface="Source Sans Pro" pitchFamily="34" charset="0"/>
                <a:ea typeface="Source Sans Pro" pitchFamily="34" charset="-122"/>
                <a:cs typeface="Source Sans Pro" pitchFamily="34" charset="-120"/>
              </a:rPr>
              <a:t>(Roll No - 20ETCCS064, , Enrollment No. – 20E1TCCSF40P064)</a:t>
            </a:r>
            <a:endParaRPr kumimoji="0" lang="en-US" sz="17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Text 6"/>
          <p:cNvSpPr/>
          <p:nvPr/>
        </p:nvSpPr>
        <p:spPr>
          <a:xfrm>
            <a:off x="2348389" y="4770120"/>
            <a:ext cx="9933503" cy="355402"/>
          </a:xfrm>
          <a:prstGeom prst="rect">
            <a:avLst/>
          </a:prstGeom>
          <a:noFill/>
          <a:ln/>
        </p:spPr>
        <p:txBody>
          <a:bodyPr wrap="none" rtlCol="0" anchor="t"/>
          <a:lstStyle/>
          <a:p>
            <a:pPr marL="0" marR="0" lvl="0" indent="0" algn="l" defTabSz="914400" rtl="0" eaLnBrk="1" fontAlgn="auto" latinLnBrk="0" hangingPunct="1">
              <a:lnSpc>
                <a:spcPts val="2799"/>
              </a:lnSpc>
              <a:spcBef>
                <a:spcPts val="0"/>
              </a:spcBef>
              <a:spcAft>
                <a:spcPts val="0"/>
              </a:spcAft>
              <a:buClrTx/>
              <a:buSzTx/>
              <a:buFontTx/>
              <a:buNone/>
              <a:tabLst/>
              <a:defRPr/>
            </a:pPr>
            <a:r>
              <a:rPr lang="en-US" sz="1750" kern="0" spc="-35" dirty="0">
                <a:solidFill>
                  <a:srgbClr val="272525"/>
                </a:solidFill>
                <a:latin typeface="Source Sans Pro" pitchFamily="34" charset="0"/>
                <a:ea typeface="Source Sans Pro" pitchFamily="34" charset="-122"/>
                <a:cs typeface="Source Sans Pro" pitchFamily="34" charset="-120"/>
              </a:rPr>
              <a:t>Manvi</a:t>
            </a:r>
            <a:r>
              <a:rPr kumimoji="0" lang="en-US" sz="1750" b="0" i="0" u="none" strike="noStrike" kern="0" cap="none" spc="-35" normalizeH="0" baseline="0" noProof="0" dirty="0">
                <a:ln>
                  <a:noFill/>
                </a:ln>
                <a:solidFill>
                  <a:srgbClr val="272525"/>
                </a:solidFill>
                <a:effectLst/>
                <a:uLnTx/>
                <a:uFillTx/>
                <a:latin typeface="Source Sans Pro" pitchFamily="34" charset="0"/>
                <a:ea typeface="Source Sans Pro" pitchFamily="34" charset="-122"/>
                <a:cs typeface="Source Sans Pro" pitchFamily="34" charset="-120"/>
              </a:rPr>
              <a:t> Paliwal (Roll No - 20ETCCS071, Enrollment No. – 20E1TCCSM40P071)</a:t>
            </a:r>
            <a:endParaRPr kumimoji="0" lang="en-US" sz="17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Text 7"/>
          <p:cNvSpPr/>
          <p:nvPr/>
        </p:nvSpPr>
        <p:spPr>
          <a:xfrm>
            <a:off x="2348389" y="5375434"/>
            <a:ext cx="9933503" cy="355402"/>
          </a:xfrm>
          <a:prstGeom prst="rect">
            <a:avLst/>
          </a:prstGeom>
          <a:noFill/>
          <a:ln/>
        </p:spPr>
        <p:txBody>
          <a:bodyPr wrap="none" rtlCol="0" anchor="t"/>
          <a:lstStyle/>
          <a:p>
            <a:pPr marL="0" marR="0" lvl="0" indent="0" algn="l" defTabSz="914400" rtl="0" eaLnBrk="1" fontAlgn="auto" latinLnBrk="0" hangingPunct="1">
              <a:lnSpc>
                <a:spcPts val="2799"/>
              </a:lnSpc>
              <a:spcBef>
                <a:spcPts val="0"/>
              </a:spcBef>
              <a:spcAft>
                <a:spcPts val="0"/>
              </a:spcAft>
              <a:buClrTx/>
              <a:buSzTx/>
              <a:buFontTx/>
              <a:buNone/>
              <a:tabLst/>
              <a:defRPr/>
            </a:pPr>
            <a:endParaRPr kumimoji="0" lang="en-US" sz="17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Text 8"/>
          <p:cNvSpPr/>
          <p:nvPr/>
        </p:nvSpPr>
        <p:spPr>
          <a:xfrm>
            <a:off x="2348389" y="5980748"/>
            <a:ext cx="9933503" cy="355402"/>
          </a:xfrm>
          <a:prstGeom prst="rect">
            <a:avLst/>
          </a:prstGeom>
          <a:noFill/>
          <a:ln/>
        </p:spPr>
        <p:txBody>
          <a:bodyPr wrap="none" rtlCol="0" anchor="t"/>
          <a:lstStyle/>
          <a:p>
            <a:pPr marL="0" marR="0" lvl="0" indent="0" algn="l" defTabSz="914400" rtl="0" eaLnBrk="1" fontAlgn="auto" latinLnBrk="0" hangingPunct="1">
              <a:lnSpc>
                <a:spcPts val="2799"/>
              </a:lnSpc>
              <a:spcBef>
                <a:spcPts val="0"/>
              </a:spcBef>
              <a:spcAft>
                <a:spcPts val="0"/>
              </a:spcAft>
              <a:buClrTx/>
              <a:buSzTx/>
              <a:buFontTx/>
              <a:buNone/>
              <a:tabLst/>
              <a:defRPr/>
            </a:pPr>
            <a:endParaRPr kumimoji="0" lang="en-US" sz="17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Text 9"/>
          <p:cNvSpPr/>
          <p:nvPr/>
        </p:nvSpPr>
        <p:spPr>
          <a:xfrm>
            <a:off x="2348389" y="6586061"/>
            <a:ext cx="9933503" cy="355402"/>
          </a:xfrm>
          <a:prstGeom prst="rect">
            <a:avLst/>
          </a:prstGeom>
          <a:noFill/>
          <a:ln/>
        </p:spPr>
        <p:txBody>
          <a:bodyPr wrap="none" rtlCol="0" anchor="t"/>
          <a:lstStyle/>
          <a:p>
            <a:pPr marL="0" marR="0" lvl="0" indent="0" algn="l" defTabSz="914400" rtl="0" eaLnBrk="1" fontAlgn="auto" latinLnBrk="0" hangingPunct="1">
              <a:lnSpc>
                <a:spcPts val="2799"/>
              </a:lnSpc>
              <a:spcBef>
                <a:spcPts val="0"/>
              </a:spcBef>
              <a:spcAft>
                <a:spcPts val="0"/>
              </a:spcAft>
              <a:buClrTx/>
              <a:buSzTx/>
              <a:buFontTx/>
              <a:buNone/>
              <a:tabLst/>
              <a:defRPr/>
            </a:pPr>
            <a:endParaRPr kumimoji="0" lang="en-US" sz="17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Text 1"/>
          <p:cNvSpPr/>
          <p:nvPr/>
        </p:nvSpPr>
        <p:spPr>
          <a:xfrm>
            <a:off x="2348389" y="3437215"/>
            <a:ext cx="7197209" cy="555427"/>
          </a:xfrm>
          <a:prstGeom prst="rect">
            <a:avLst/>
          </a:prstGeom>
          <a:noFill/>
          <a:ln/>
        </p:spPr>
        <p:txBody>
          <a:bodyPr wrap="none" rtlCol="0" anchor="t"/>
          <a:lstStyle/>
          <a:p>
            <a:pPr marL="0" marR="0" lvl="0" indent="0" algn="l" defTabSz="914400" rtl="0" eaLnBrk="1" fontAlgn="auto" latinLnBrk="0" hangingPunct="1">
              <a:lnSpc>
                <a:spcPts val="4374"/>
              </a:lnSpc>
              <a:spcBef>
                <a:spcPts val="0"/>
              </a:spcBef>
              <a:spcAft>
                <a:spcPts val="0"/>
              </a:spcAft>
              <a:buClrTx/>
              <a:buSzTx/>
              <a:buFontTx/>
              <a:buNone/>
              <a:tabLst/>
              <a:defRPr/>
            </a:pPr>
            <a:r>
              <a:rPr kumimoji="0" lang="en-US" sz="3499" b="1" i="0" u="none" strike="noStrike" kern="0" cap="none" spc="-70" normalizeH="0" baseline="0" noProof="0" dirty="0">
                <a:ln>
                  <a:noFill/>
                </a:ln>
                <a:solidFill>
                  <a:srgbClr val="000000"/>
                </a:solidFill>
                <a:effectLst/>
                <a:uLnTx/>
                <a:uFillTx/>
                <a:latin typeface="adonis-web" pitchFamily="34" charset="0"/>
                <a:ea typeface="adonis-web" pitchFamily="34" charset="-122"/>
                <a:cs typeface="adonis-web" pitchFamily="34" charset="-120"/>
              </a:rPr>
              <a:t>COMPUTER SCIENCE DEPARTMENT</a:t>
            </a:r>
            <a:endParaRPr kumimoji="0" lang="en-US" sz="3499"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Text 2"/>
          <p:cNvSpPr/>
          <p:nvPr/>
        </p:nvSpPr>
        <p:spPr>
          <a:xfrm>
            <a:off x="2348389" y="4436983"/>
            <a:ext cx="9933503" cy="355402"/>
          </a:xfrm>
          <a:prstGeom prst="rect">
            <a:avLst/>
          </a:prstGeom>
          <a:noFill/>
          <a:ln/>
        </p:spPr>
        <p:txBody>
          <a:bodyPr wrap="none" rtlCol="0" anchor="t"/>
          <a:lstStyle/>
          <a:p>
            <a:pPr marL="0" marR="0" lvl="0" indent="0" algn="l" defTabSz="914400" rtl="0" eaLnBrk="1" fontAlgn="auto" latinLnBrk="0" hangingPunct="1">
              <a:lnSpc>
                <a:spcPts val="2799"/>
              </a:lnSpc>
              <a:spcBef>
                <a:spcPts val="0"/>
              </a:spcBef>
              <a:spcAft>
                <a:spcPts val="0"/>
              </a:spcAft>
              <a:buClrTx/>
              <a:buSzTx/>
              <a:buFontTx/>
              <a:buNone/>
              <a:tabLst/>
              <a:defRPr/>
            </a:pPr>
            <a:r>
              <a:rPr kumimoji="0" lang="en-US" sz="1750" b="0" i="0" u="none" strike="noStrike" kern="0" cap="none" spc="-35" normalizeH="0" baseline="0" noProof="0" dirty="0">
                <a:ln>
                  <a:noFill/>
                </a:ln>
                <a:solidFill>
                  <a:srgbClr val="272525"/>
                </a:solidFill>
                <a:effectLst/>
                <a:uLnTx/>
                <a:uFillTx/>
                <a:latin typeface="Source Sans Pro" pitchFamily="34" charset="0"/>
                <a:ea typeface="Source Sans Pro" pitchFamily="34" charset="-122"/>
                <a:cs typeface="Source Sans Pro" pitchFamily="34" charset="-120"/>
              </a:rPr>
              <a:t>TECHNO INDIA NJR INSTITUTE OF TECHNOLOGY, UDAIPUR MAY 2024</a:t>
            </a:r>
            <a:endParaRPr kumimoji="0" lang="en-US" sz="17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2123837"/>
            <a:ext cx="5830967" cy="694373"/>
          </a:xfrm>
          <a:prstGeom prst="rect">
            <a:avLst/>
          </a:prstGeom>
          <a:noFill/>
          <a:ln/>
        </p:spPr>
        <p:txBody>
          <a:bodyPr wrap="none" rtlCol="0" anchor="t"/>
          <a:lstStyle/>
          <a:p>
            <a:pPr marL="0" marR="0" lvl="0" indent="0" algn="l" defTabSz="914400" rtl="0" eaLnBrk="1" fontAlgn="auto" latinLnBrk="0" hangingPunct="1">
              <a:lnSpc>
                <a:spcPts val="5468"/>
              </a:lnSpc>
              <a:spcBef>
                <a:spcPts val="0"/>
              </a:spcBef>
              <a:spcAft>
                <a:spcPts val="0"/>
              </a:spcAft>
              <a:buClrTx/>
              <a:buSzTx/>
              <a:buFontTx/>
              <a:buNone/>
              <a:tabLst/>
              <a:defRPr/>
            </a:pPr>
            <a:r>
              <a:rPr kumimoji="0" lang="en-US" sz="4374" b="1" i="0" u="none" strike="noStrike" kern="0" cap="none" spc="-87" normalizeH="0" baseline="0" noProof="0" dirty="0">
                <a:ln>
                  <a:noFill/>
                </a:ln>
                <a:solidFill>
                  <a:srgbClr val="C00000"/>
                </a:solidFill>
                <a:effectLst/>
                <a:uLnTx/>
                <a:uFillTx/>
                <a:latin typeface="adonis-web" pitchFamily="34" charset="0"/>
                <a:ea typeface="adonis-web" pitchFamily="34" charset="-122"/>
                <a:cs typeface="adonis-web" pitchFamily="34" charset="-120"/>
              </a:rPr>
              <a:t>PROBLEM STATEMENT</a:t>
            </a:r>
            <a:endParaRPr kumimoji="0" lang="en-US" sz="4374" b="0"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sp>
        <p:nvSpPr>
          <p:cNvPr id="5" name="Text 2"/>
          <p:cNvSpPr/>
          <p:nvPr/>
        </p:nvSpPr>
        <p:spPr>
          <a:xfrm>
            <a:off x="2348389" y="3262551"/>
            <a:ext cx="9933503" cy="2843213"/>
          </a:xfrm>
          <a:prstGeom prst="rect">
            <a:avLst/>
          </a:prstGeom>
          <a:noFill/>
          <a:ln/>
        </p:spPr>
        <p:txBody>
          <a:bodyPr wrap="square" rtlCol="0" anchor="t"/>
          <a:lstStyle/>
          <a:p>
            <a:pPr marL="0" marR="0" lvl="0" indent="0" algn="l" defTabSz="914400" rtl="0" eaLnBrk="1" fontAlgn="auto" latinLnBrk="0" hangingPunct="1">
              <a:lnSpc>
                <a:spcPts val="2799"/>
              </a:lnSpc>
              <a:spcBef>
                <a:spcPts val="0"/>
              </a:spcBef>
              <a:spcAft>
                <a:spcPts val="0"/>
              </a:spcAft>
              <a:buClrTx/>
              <a:buSzTx/>
              <a:buFontTx/>
              <a:buNone/>
              <a:tabLst/>
              <a:defRPr/>
            </a:pPr>
            <a:r>
              <a:rPr lang="en-US" sz="1800" dirty="0">
                <a:effectLst/>
                <a:latin typeface="Arial" panose="020B0604020202020204" pitchFamily="34" charset="0"/>
                <a:ea typeface="Calibri" panose="020F0502020204030204" pitchFamily="34" charset="0"/>
              </a:rPr>
              <a:t>The automotive industry is characterized by a vast array of car models, each with unique specifications, features, and performance metrics. With the increasing complexity of consumer preferences, environmental considerations, and technological advancements, there is a need for a comprehensive analysis of a diverse car dataset. The problem at hand is to extract meaningful insights from this dataset, addressing key challenges and questions in the automotive domain. </a:t>
            </a:r>
            <a:endParaRPr kumimoji="0" lang="en-US" sz="17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9599" y="2137410"/>
            <a:ext cx="7477601" cy="1916430"/>
          </a:xfrm>
          <a:prstGeom prst="rect">
            <a:avLst/>
          </a:prstGeom>
          <a:noFill/>
          <a:ln/>
        </p:spPr>
        <p:txBody>
          <a:bodyPr wrap="square" rtlCol="0" anchor="t"/>
          <a:lstStyle/>
          <a:p>
            <a:pPr marL="0" indent="0">
              <a:lnSpc>
                <a:spcPts val="7545"/>
              </a:lnSpc>
              <a:buNone/>
            </a:pPr>
            <a:r>
              <a:rPr lang="en-US" sz="6036" b="1" kern="0" spc="-35" dirty="0">
                <a:solidFill>
                  <a:srgbClr val="000000"/>
                </a:solidFill>
                <a:latin typeface="adonis-web" pitchFamily="34" charset="0"/>
                <a:ea typeface="adonis-web" pitchFamily="34" charset="-122"/>
                <a:cs typeface="adonis-web" pitchFamily="34" charset="-120"/>
              </a:rPr>
              <a:t>Introduction to Car Data Analysis</a:t>
            </a:r>
            <a:endParaRPr lang="en-US" sz="6036" dirty="0"/>
          </a:p>
        </p:txBody>
      </p:sp>
      <p:sp>
        <p:nvSpPr>
          <p:cNvPr id="6" name="Text 2"/>
          <p:cNvSpPr/>
          <p:nvPr/>
        </p:nvSpPr>
        <p:spPr>
          <a:xfrm>
            <a:off x="6319599" y="4387096"/>
            <a:ext cx="7477601"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Unlock the insights hidden within your car data with our comprehensive data analysis approach. Dive deep into the world of automotive analytics and uncover the stories your data has to tell.</a:t>
            </a:r>
            <a:endParaRPr lang="en-US" sz="1750" dirty="0"/>
          </a:p>
        </p:txBody>
      </p:sp>
      <p:sp>
        <p:nvSpPr>
          <p:cNvPr id="7" name="Shape 3"/>
          <p:cNvSpPr/>
          <p:nvPr/>
        </p:nvSpPr>
        <p:spPr>
          <a:xfrm>
            <a:off x="6319599" y="5719882"/>
            <a:ext cx="355402" cy="355402"/>
          </a:xfrm>
          <a:prstGeom prst="roundRect">
            <a:avLst>
              <a:gd name="adj" fmla="val 25726039"/>
            </a:avLst>
          </a:prstGeom>
          <a:noFill/>
          <a:ln w="7620">
            <a:solidFill>
              <a:srgbClr val="FFFFFF"/>
            </a:solidFill>
            <a:prstDash val="solid"/>
          </a:ln>
        </p:spPr>
      </p:sp>
      <p:sp>
        <p:nvSpPr>
          <p:cNvPr id="9" name="Text 4"/>
          <p:cNvSpPr/>
          <p:nvPr/>
        </p:nvSpPr>
        <p:spPr>
          <a:xfrm>
            <a:off x="6786086" y="5703213"/>
            <a:ext cx="1755338" cy="388858"/>
          </a:xfrm>
          <a:prstGeom prst="rect">
            <a:avLst/>
          </a:prstGeom>
          <a:noFill/>
          <a:ln/>
        </p:spPr>
        <p:txBody>
          <a:bodyPr wrap="none" rtlCol="0" anchor="t"/>
          <a:lstStyle/>
          <a:p>
            <a:pPr marL="0" indent="0" algn="l">
              <a:lnSpc>
                <a:spcPts val="3062"/>
              </a:lnSpc>
              <a:buNone/>
            </a:pPr>
            <a:endParaRPr lang="en-US" sz="2187"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10980420" y="0"/>
            <a:ext cx="3657600" cy="8229600"/>
          </a:xfrm>
          <a:prstGeom prst="rect">
            <a:avLst/>
          </a:prstGeom>
        </p:spPr>
      </p:pic>
      <p:sp>
        <p:nvSpPr>
          <p:cNvPr id="5" name="Text 1"/>
          <p:cNvSpPr/>
          <p:nvPr/>
        </p:nvSpPr>
        <p:spPr>
          <a:xfrm>
            <a:off x="833199" y="925473"/>
            <a:ext cx="8150304"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Data Collection and Preprocessing</a:t>
            </a:r>
            <a:endParaRPr lang="en-US" sz="4374" dirty="0"/>
          </a:p>
        </p:txBody>
      </p:sp>
      <p:sp>
        <p:nvSpPr>
          <p:cNvPr id="6" name="Shape 2"/>
          <p:cNvSpPr/>
          <p:nvPr/>
        </p:nvSpPr>
        <p:spPr>
          <a:xfrm>
            <a:off x="1144310" y="1953101"/>
            <a:ext cx="44410" cy="5351026"/>
          </a:xfrm>
          <a:prstGeom prst="roundRect">
            <a:avLst>
              <a:gd name="adj" fmla="val 225151"/>
            </a:avLst>
          </a:prstGeom>
          <a:solidFill>
            <a:srgbClr val="D6BADD"/>
          </a:solidFill>
          <a:ln/>
        </p:spPr>
      </p:sp>
      <p:sp>
        <p:nvSpPr>
          <p:cNvPr id="7" name="Shape 3"/>
          <p:cNvSpPr/>
          <p:nvPr/>
        </p:nvSpPr>
        <p:spPr>
          <a:xfrm>
            <a:off x="1416427" y="2354401"/>
            <a:ext cx="777597" cy="44410"/>
          </a:xfrm>
          <a:prstGeom prst="roundRect">
            <a:avLst>
              <a:gd name="adj" fmla="val 225151"/>
            </a:avLst>
          </a:prstGeom>
          <a:solidFill>
            <a:srgbClr val="D6BADD"/>
          </a:solidFill>
          <a:ln/>
        </p:spPr>
      </p:sp>
      <p:sp>
        <p:nvSpPr>
          <p:cNvPr id="8" name="Shape 4"/>
          <p:cNvSpPr/>
          <p:nvPr/>
        </p:nvSpPr>
        <p:spPr>
          <a:xfrm>
            <a:off x="916484" y="2126694"/>
            <a:ext cx="499943" cy="499943"/>
          </a:xfrm>
          <a:prstGeom prst="roundRect">
            <a:avLst>
              <a:gd name="adj" fmla="val 20000"/>
            </a:avLst>
          </a:prstGeom>
          <a:solidFill>
            <a:srgbClr val="F0D4F7"/>
          </a:solidFill>
          <a:ln w="7620">
            <a:solidFill>
              <a:srgbClr val="D6BADD"/>
            </a:solidFill>
            <a:prstDash val="solid"/>
          </a:ln>
        </p:spPr>
      </p:sp>
      <p:sp>
        <p:nvSpPr>
          <p:cNvPr id="9" name="Text 5"/>
          <p:cNvSpPr/>
          <p:nvPr/>
        </p:nvSpPr>
        <p:spPr>
          <a:xfrm>
            <a:off x="1073765" y="2168366"/>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1</a:t>
            </a:r>
            <a:endParaRPr lang="en-US" sz="2624" dirty="0"/>
          </a:p>
        </p:txBody>
      </p:sp>
      <p:sp>
        <p:nvSpPr>
          <p:cNvPr id="10" name="Text 6"/>
          <p:cNvSpPr/>
          <p:nvPr/>
        </p:nvSpPr>
        <p:spPr>
          <a:xfrm>
            <a:off x="2388513" y="2175272"/>
            <a:ext cx="2777490"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Gather Data</a:t>
            </a:r>
            <a:endParaRPr lang="en-US" sz="2187" dirty="0"/>
          </a:p>
        </p:txBody>
      </p:sp>
      <p:sp>
        <p:nvSpPr>
          <p:cNvPr id="11" name="Text 7"/>
          <p:cNvSpPr/>
          <p:nvPr/>
        </p:nvSpPr>
        <p:spPr>
          <a:xfrm>
            <a:off x="2388513" y="2655689"/>
            <a:ext cx="7751088" cy="71080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Collect relevant data from various sources, including manufacturer records, dealer reports, and customer feedback.</a:t>
            </a:r>
            <a:endParaRPr lang="en-US" sz="1750" dirty="0"/>
          </a:p>
        </p:txBody>
      </p:sp>
      <p:sp>
        <p:nvSpPr>
          <p:cNvPr id="12" name="Shape 8"/>
          <p:cNvSpPr/>
          <p:nvPr/>
        </p:nvSpPr>
        <p:spPr>
          <a:xfrm>
            <a:off x="1416427" y="4212134"/>
            <a:ext cx="777597" cy="44410"/>
          </a:xfrm>
          <a:prstGeom prst="roundRect">
            <a:avLst>
              <a:gd name="adj" fmla="val 225151"/>
            </a:avLst>
          </a:prstGeom>
          <a:solidFill>
            <a:srgbClr val="D6BADD"/>
          </a:solidFill>
          <a:ln/>
        </p:spPr>
      </p:sp>
      <p:sp>
        <p:nvSpPr>
          <p:cNvPr id="13" name="Shape 9"/>
          <p:cNvSpPr/>
          <p:nvPr/>
        </p:nvSpPr>
        <p:spPr>
          <a:xfrm>
            <a:off x="916484" y="3984427"/>
            <a:ext cx="499943" cy="499943"/>
          </a:xfrm>
          <a:prstGeom prst="roundRect">
            <a:avLst>
              <a:gd name="adj" fmla="val 20000"/>
            </a:avLst>
          </a:prstGeom>
          <a:solidFill>
            <a:srgbClr val="F0D4F7"/>
          </a:solidFill>
          <a:ln w="7620">
            <a:solidFill>
              <a:srgbClr val="D6BADD"/>
            </a:solidFill>
            <a:prstDash val="solid"/>
          </a:ln>
        </p:spPr>
      </p:sp>
      <p:sp>
        <p:nvSpPr>
          <p:cNvPr id="14" name="Text 10"/>
          <p:cNvSpPr/>
          <p:nvPr/>
        </p:nvSpPr>
        <p:spPr>
          <a:xfrm>
            <a:off x="1073765" y="4026098"/>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2</a:t>
            </a:r>
            <a:endParaRPr lang="en-US" sz="2624" dirty="0"/>
          </a:p>
        </p:txBody>
      </p:sp>
      <p:sp>
        <p:nvSpPr>
          <p:cNvPr id="15" name="Text 11"/>
          <p:cNvSpPr/>
          <p:nvPr/>
        </p:nvSpPr>
        <p:spPr>
          <a:xfrm>
            <a:off x="2388513" y="4033004"/>
            <a:ext cx="2777490"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Cleanse and Format</a:t>
            </a:r>
            <a:endParaRPr lang="en-US" sz="2187" dirty="0"/>
          </a:p>
        </p:txBody>
      </p:sp>
      <p:sp>
        <p:nvSpPr>
          <p:cNvPr id="16" name="Text 12"/>
          <p:cNvSpPr/>
          <p:nvPr/>
        </p:nvSpPr>
        <p:spPr>
          <a:xfrm>
            <a:off x="2388513" y="4513421"/>
            <a:ext cx="7751088" cy="71080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Ensure data integrity by cleaning, formatting, and standardizing the information to prepare it for analysis.</a:t>
            </a:r>
            <a:endParaRPr lang="en-US" sz="1750" dirty="0"/>
          </a:p>
        </p:txBody>
      </p:sp>
      <p:sp>
        <p:nvSpPr>
          <p:cNvPr id="17" name="Shape 13"/>
          <p:cNvSpPr/>
          <p:nvPr/>
        </p:nvSpPr>
        <p:spPr>
          <a:xfrm>
            <a:off x="1416427" y="6069866"/>
            <a:ext cx="777597" cy="44410"/>
          </a:xfrm>
          <a:prstGeom prst="roundRect">
            <a:avLst>
              <a:gd name="adj" fmla="val 225151"/>
            </a:avLst>
          </a:prstGeom>
          <a:solidFill>
            <a:srgbClr val="D6BADD"/>
          </a:solidFill>
          <a:ln/>
        </p:spPr>
      </p:sp>
      <p:sp>
        <p:nvSpPr>
          <p:cNvPr id="18" name="Shape 14"/>
          <p:cNvSpPr/>
          <p:nvPr/>
        </p:nvSpPr>
        <p:spPr>
          <a:xfrm>
            <a:off x="916484" y="5842159"/>
            <a:ext cx="499943" cy="499943"/>
          </a:xfrm>
          <a:prstGeom prst="roundRect">
            <a:avLst>
              <a:gd name="adj" fmla="val 20000"/>
            </a:avLst>
          </a:prstGeom>
          <a:solidFill>
            <a:srgbClr val="F0D4F7"/>
          </a:solidFill>
          <a:ln w="7620">
            <a:solidFill>
              <a:srgbClr val="D6BADD"/>
            </a:solidFill>
            <a:prstDash val="solid"/>
          </a:ln>
        </p:spPr>
      </p:sp>
      <p:sp>
        <p:nvSpPr>
          <p:cNvPr id="19" name="Text 15"/>
          <p:cNvSpPr/>
          <p:nvPr/>
        </p:nvSpPr>
        <p:spPr>
          <a:xfrm>
            <a:off x="1073765" y="5883831"/>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3</a:t>
            </a:r>
            <a:endParaRPr lang="en-US" sz="2624" dirty="0"/>
          </a:p>
        </p:txBody>
      </p:sp>
      <p:sp>
        <p:nvSpPr>
          <p:cNvPr id="20" name="Text 16"/>
          <p:cNvSpPr/>
          <p:nvPr/>
        </p:nvSpPr>
        <p:spPr>
          <a:xfrm>
            <a:off x="2388513" y="5890736"/>
            <a:ext cx="2777490"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Integrate Sources</a:t>
            </a:r>
            <a:endParaRPr lang="en-US" sz="2187" dirty="0"/>
          </a:p>
        </p:txBody>
      </p:sp>
      <p:sp>
        <p:nvSpPr>
          <p:cNvPr id="21" name="Text 17"/>
          <p:cNvSpPr/>
          <p:nvPr/>
        </p:nvSpPr>
        <p:spPr>
          <a:xfrm>
            <a:off x="2388513" y="6371153"/>
            <a:ext cx="7751088" cy="71080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Combine data from multiple sources to create a comprehensive dataset that provides a holistic view of the automotive landscape.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2216706"/>
            <a:ext cx="6139220"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Exploratory Data Analysis</a:t>
            </a:r>
            <a:endParaRPr lang="en-US" sz="4374" dirty="0"/>
          </a:p>
        </p:txBody>
      </p:sp>
      <p:sp>
        <p:nvSpPr>
          <p:cNvPr id="5" name="Text 2"/>
          <p:cNvSpPr/>
          <p:nvPr/>
        </p:nvSpPr>
        <p:spPr>
          <a:xfrm>
            <a:off x="2348389" y="3466505"/>
            <a:ext cx="2777490" cy="347186"/>
          </a:xfrm>
          <a:prstGeom prst="rect">
            <a:avLst/>
          </a:prstGeom>
          <a:noFill/>
          <a:ln/>
        </p:spPr>
        <p:txBody>
          <a:bodyPr wrap="none" rtlCol="0" anchor="t"/>
          <a:lstStyle/>
          <a:p>
            <a:pPr marL="0" indent="0">
              <a:lnSpc>
                <a:spcPts val="2734"/>
              </a:lnSpc>
              <a:buNone/>
            </a:pPr>
            <a:r>
              <a:rPr lang="en-US" sz="2187" b="1" kern="0" spc="-35" dirty="0">
                <a:solidFill>
                  <a:srgbClr val="000000"/>
                </a:solidFill>
                <a:latin typeface="adonis-web" pitchFamily="34" charset="0"/>
                <a:ea typeface="adonis-web" pitchFamily="34" charset="-122"/>
                <a:cs typeface="adonis-web" pitchFamily="34" charset="-120"/>
              </a:rPr>
              <a:t>Identify Patterns</a:t>
            </a:r>
            <a:endParaRPr lang="en-US" sz="2187" dirty="0"/>
          </a:p>
        </p:txBody>
      </p:sp>
      <p:sp>
        <p:nvSpPr>
          <p:cNvPr id="6" name="Text 3"/>
          <p:cNvSpPr/>
          <p:nvPr/>
        </p:nvSpPr>
        <p:spPr>
          <a:xfrm>
            <a:off x="2348389" y="4035862"/>
            <a:ext cx="2949416"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Uncover hidden patterns and trends within the data, revealing potential drivers of performance and customer behavior.</a:t>
            </a:r>
            <a:endParaRPr lang="en-US" sz="1750" dirty="0"/>
          </a:p>
        </p:txBody>
      </p:sp>
      <p:sp>
        <p:nvSpPr>
          <p:cNvPr id="7" name="Text 4"/>
          <p:cNvSpPr/>
          <p:nvPr/>
        </p:nvSpPr>
        <p:spPr>
          <a:xfrm>
            <a:off x="5847398" y="3466505"/>
            <a:ext cx="2777490" cy="347186"/>
          </a:xfrm>
          <a:prstGeom prst="rect">
            <a:avLst/>
          </a:prstGeom>
          <a:noFill/>
          <a:ln/>
        </p:spPr>
        <p:txBody>
          <a:bodyPr wrap="none" rtlCol="0" anchor="t"/>
          <a:lstStyle/>
          <a:p>
            <a:pPr marL="0" indent="0">
              <a:lnSpc>
                <a:spcPts val="2734"/>
              </a:lnSpc>
              <a:buNone/>
            </a:pPr>
            <a:r>
              <a:rPr lang="en-US" sz="2187" b="1" kern="0" spc="-35" dirty="0">
                <a:solidFill>
                  <a:srgbClr val="000000"/>
                </a:solidFill>
                <a:latin typeface="adonis-web" pitchFamily="34" charset="0"/>
                <a:ea typeface="adonis-web" pitchFamily="34" charset="-122"/>
                <a:cs typeface="adonis-web" pitchFamily="34" charset="-120"/>
              </a:rPr>
              <a:t>Visualize Insights</a:t>
            </a:r>
            <a:endParaRPr lang="en-US" sz="2187" dirty="0"/>
          </a:p>
        </p:txBody>
      </p:sp>
      <p:sp>
        <p:nvSpPr>
          <p:cNvPr id="8" name="Text 5"/>
          <p:cNvSpPr/>
          <p:nvPr/>
        </p:nvSpPr>
        <p:spPr>
          <a:xfrm>
            <a:off x="5847398" y="4035862"/>
            <a:ext cx="2949416"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Leverage interactive dashboards and visualizations to gain a deeper understanding of the data and its implications.</a:t>
            </a:r>
            <a:endParaRPr lang="en-US" sz="1750" dirty="0"/>
          </a:p>
        </p:txBody>
      </p:sp>
      <p:sp>
        <p:nvSpPr>
          <p:cNvPr id="9" name="Text 6"/>
          <p:cNvSpPr/>
          <p:nvPr/>
        </p:nvSpPr>
        <p:spPr>
          <a:xfrm>
            <a:off x="9346406" y="3466505"/>
            <a:ext cx="2777490" cy="347186"/>
          </a:xfrm>
          <a:prstGeom prst="rect">
            <a:avLst/>
          </a:prstGeom>
          <a:noFill/>
          <a:ln/>
        </p:spPr>
        <p:txBody>
          <a:bodyPr wrap="none" rtlCol="0" anchor="t"/>
          <a:lstStyle/>
          <a:p>
            <a:pPr marL="0" indent="0">
              <a:lnSpc>
                <a:spcPts val="2734"/>
              </a:lnSpc>
              <a:buNone/>
            </a:pPr>
            <a:r>
              <a:rPr lang="en-US" sz="2187" b="1" kern="0" spc="-35" dirty="0">
                <a:solidFill>
                  <a:srgbClr val="000000"/>
                </a:solidFill>
                <a:latin typeface="adonis-web" pitchFamily="34" charset="0"/>
                <a:ea typeface="adonis-web" pitchFamily="34" charset="-122"/>
                <a:cs typeface="adonis-web" pitchFamily="34" charset="-120"/>
              </a:rPr>
              <a:t>Understand Market</a:t>
            </a:r>
            <a:endParaRPr lang="en-US" sz="2187" dirty="0"/>
          </a:p>
        </p:txBody>
      </p:sp>
      <p:sp>
        <p:nvSpPr>
          <p:cNvPr id="10" name="Text 7"/>
          <p:cNvSpPr/>
          <p:nvPr/>
        </p:nvSpPr>
        <p:spPr>
          <a:xfrm>
            <a:off x="9346406" y="4035862"/>
            <a:ext cx="2949416"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Analyze industry benchmarks, customer preferences, and competitor activities to contextualize the data and its significance.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2348389" y="3562469"/>
            <a:ext cx="8064818"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Feature Engineering and Selection</a:t>
            </a:r>
            <a:endParaRPr lang="en-US" sz="4374" dirty="0"/>
          </a:p>
        </p:txBody>
      </p:sp>
      <p:sp>
        <p:nvSpPr>
          <p:cNvPr id="6" name="Shape 2"/>
          <p:cNvSpPr/>
          <p:nvPr/>
        </p:nvSpPr>
        <p:spPr>
          <a:xfrm>
            <a:off x="2348389" y="4763691"/>
            <a:ext cx="499943" cy="499943"/>
          </a:xfrm>
          <a:prstGeom prst="roundRect">
            <a:avLst>
              <a:gd name="adj" fmla="val 20000"/>
            </a:avLst>
          </a:prstGeom>
          <a:solidFill>
            <a:srgbClr val="F0D4F7"/>
          </a:solidFill>
          <a:ln w="7620">
            <a:solidFill>
              <a:srgbClr val="D6BADD"/>
            </a:solidFill>
            <a:prstDash val="solid"/>
          </a:ln>
        </p:spPr>
      </p:sp>
      <p:sp>
        <p:nvSpPr>
          <p:cNvPr id="7" name="Text 3"/>
          <p:cNvSpPr/>
          <p:nvPr/>
        </p:nvSpPr>
        <p:spPr>
          <a:xfrm>
            <a:off x="2505670" y="4805362"/>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1</a:t>
            </a:r>
            <a:endParaRPr lang="en-US" sz="2624" dirty="0"/>
          </a:p>
        </p:txBody>
      </p:sp>
      <p:sp>
        <p:nvSpPr>
          <p:cNvPr id="8" name="Text 4"/>
          <p:cNvSpPr/>
          <p:nvPr/>
        </p:nvSpPr>
        <p:spPr>
          <a:xfrm>
            <a:off x="3070503" y="4840010"/>
            <a:ext cx="2440900" cy="694373"/>
          </a:xfrm>
          <a:prstGeom prst="rect">
            <a:avLst/>
          </a:prstGeom>
          <a:noFill/>
          <a:ln/>
        </p:spPr>
        <p:txBody>
          <a:bodyPr wrap="squar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Identify Relevant Features</a:t>
            </a:r>
            <a:endParaRPr lang="en-US" sz="2187" dirty="0"/>
          </a:p>
        </p:txBody>
      </p:sp>
      <p:sp>
        <p:nvSpPr>
          <p:cNvPr id="9" name="Text 5"/>
          <p:cNvSpPr/>
          <p:nvPr/>
        </p:nvSpPr>
        <p:spPr>
          <a:xfrm>
            <a:off x="3070503" y="5667613"/>
            <a:ext cx="2440900"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Carefully select the most informative and influential features from the data to enhance the predictive power of your models.</a:t>
            </a:r>
            <a:endParaRPr lang="en-US" sz="1750" dirty="0"/>
          </a:p>
        </p:txBody>
      </p:sp>
      <p:sp>
        <p:nvSpPr>
          <p:cNvPr id="10" name="Shape 6"/>
          <p:cNvSpPr/>
          <p:nvPr/>
        </p:nvSpPr>
        <p:spPr>
          <a:xfrm>
            <a:off x="5733574" y="4763691"/>
            <a:ext cx="499943" cy="499943"/>
          </a:xfrm>
          <a:prstGeom prst="roundRect">
            <a:avLst>
              <a:gd name="adj" fmla="val 20000"/>
            </a:avLst>
          </a:prstGeom>
          <a:solidFill>
            <a:srgbClr val="F0D4F7"/>
          </a:solidFill>
          <a:ln w="7620">
            <a:solidFill>
              <a:srgbClr val="D6BADD"/>
            </a:solidFill>
            <a:prstDash val="solid"/>
          </a:ln>
        </p:spPr>
      </p:sp>
      <p:sp>
        <p:nvSpPr>
          <p:cNvPr id="11" name="Text 7"/>
          <p:cNvSpPr/>
          <p:nvPr/>
        </p:nvSpPr>
        <p:spPr>
          <a:xfrm>
            <a:off x="5890855" y="4805362"/>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2</a:t>
            </a:r>
            <a:endParaRPr lang="en-US" sz="2624" dirty="0"/>
          </a:p>
        </p:txBody>
      </p:sp>
      <p:sp>
        <p:nvSpPr>
          <p:cNvPr id="12" name="Text 8"/>
          <p:cNvSpPr/>
          <p:nvPr/>
        </p:nvSpPr>
        <p:spPr>
          <a:xfrm>
            <a:off x="6455688" y="4840010"/>
            <a:ext cx="2440900" cy="694373"/>
          </a:xfrm>
          <a:prstGeom prst="rect">
            <a:avLst/>
          </a:prstGeom>
          <a:noFill/>
          <a:ln/>
        </p:spPr>
        <p:txBody>
          <a:bodyPr wrap="squar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Engineer New Features</a:t>
            </a:r>
            <a:endParaRPr lang="en-US" sz="2187" dirty="0"/>
          </a:p>
        </p:txBody>
      </p:sp>
      <p:sp>
        <p:nvSpPr>
          <p:cNvPr id="13" name="Text 9"/>
          <p:cNvSpPr/>
          <p:nvPr/>
        </p:nvSpPr>
        <p:spPr>
          <a:xfrm>
            <a:off x="6455688" y="5667613"/>
            <a:ext cx="2440900"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Create new features that capture important relationships and patterns within the data, unlocking hidden insights.</a:t>
            </a:r>
            <a:endParaRPr lang="en-US" sz="1750" dirty="0"/>
          </a:p>
        </p:txBody>
      </p:sp>
      <p:sp>
        <p:nvSpPr>
          <p:cNvPr id="14" name="Shape 10"/>
          <p:cNvSpPr/>
          <p:nvPr/>
        </p:nvSpPr>
        <p:spPr>
          <a:xfrm>
            <a:off x="9118759" y="4763691"/>
            <a:ext cx="499943" cy="499943"/>
          </a:xfrm>
          <a:prstGeom prst="roundRect">
            <a:avLst>
              <a:gd name="adj" fmla="val 20000"/>
            </a:avLst>
          </a:prstGeom>
          <a:solidFill>
            <a:srgbClr val="F0D4F7"/>
          </a:solidFill>
          <a:ln w="7620">
            <a:solidFill>
              <a:srgbClr val="D6BADD"/>
            </a:solidFill>
            <a:prstDash val="solid"/>
          </a:ln>
        </p:spPr>
      </p:sp>
      <p:sp>
        <p:nvSpPr>
          <p:cNvPr id="15" name="Text 11"/>
          <p:cNvSpPr/>
          <p:nvPr/>
        </p:nvSpPr>
        <p:spPr>
          <a:xfrm>
            <a:off x="9276040" y="4805362"/>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3</a:t>
            </a:r>
            <a:endParaRPr lang="en-US" sz="2624" dirty="0"/>
          </a:p>
        </p:txBody>
      </p:sp>
      <p:sp>
        <p:nvSpPr>
          <p:cNvPr id="16" name="Text 12"/>
          <p:cNvSpPr/>
          <p:nvPr/>
        </p:nvSpPr>
        <p:spPr>
          <a:xfrm>
            <a:off x="9840873" y="4840010"/>
            <a:ext cx="2440900" cy="694373"/>
          </a:xfrm>
          <a:prstGeom prst="rect">
            <a:avLst/>
          </a:prstGeom>
          <a:noFill/>
          <a:ln/>
        </p:spPr>
        <p:txBody>
          <a:bodyPr wrap="squar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Evaluate Feature Importance</a:t>
            </a:r>
            <a:endParaRPr lang="en-US" sz="2187" dirty="0"/>
          </a:p>
        </p:txBody>
      </p:sp>
      <p:sp>
        <p:nvSpPr>
          <p:cNvPr id="17" name="Text 13"/>
          <p:cNvSpPr/>
          <p:nvPr/>
        </p:nvSpPr>
        <p:spPr>
          <a:xfrm>
            <a:off x="9840873" y="5667613"/>
            <a:ext cx="2440900"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Analyze the relative importance of each feature to understand their impact on the target variable and model performance.</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2216706"/>
            <a:ext cx="5554980"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Predictive Modeling</a:t>
            </a:r>
            <a:endParaRPr lang="en-US" sz="4374" dirty="0"/>
          </a:p>
        </p:txBody>
      </p:sp>
      <p:sp>
        <p:nvSpPr>
          <p:cNvPr id="5" name="Text 2"/>
          <p:cNvSpPr/>
          <p:nvPr/>
        </p:nvSpPr>
        <p:spPr>
          <a:xfrm>
            <a:off x="2348389" y="3466505"/>
            <a:ext cx="2777490" cy="347186"/>
          </a:xfrm>
          <a:prstGeom prst="rect">
            <a:avLst/>
          </a:prstGeom>
          <a:noFill/>
          <a:ln/>
        </p:spPr>
        <p:txBody>
          <a:bodyPr wrap="none" rtlCol="0" anchor="t"/>
          <a:lstStyle/>
          <a:p>
            <a:pPr marL="0" indent="0">
              <a:lnSpc>
                <a:spcPts val="2734"/>
              </a:lnSpc>
              <a:buNone/>
            </a:pPr>
            <a:r>
              <a:rPr lang="en-US" sz="2187" b="1" kern="0" spc="-35" dirty="0">
                <a:solidFill>
                  <a:srgbClr val="000000"/>
                </a:solidFill>
                <a:latin typeface="adonis-web" pitchFamily="34" charset="0"/>
                <a:ea typeface="adonis-web" pitchFamily="34" charset="-122"/>
                <a:cs typeface="adonis-web" pitchFamily="34" charset="-120"/>
              </a:rPr>
              <a:t>Supervised Learning</a:t>
            </a:r>
            <a:endParaRPr lang="en-US" sz="2187" dirty="0"/>
          </a:p>
        </p:txBody>
      </p:sp>
      <p:sp>
        <p:nvSpPr>
          <p:cNvPr id="6" name="Text 3"/>
          <p:cNvSpPr/>
          <p:nvPr/>
        </p:nvSpPr>
        <p:spPr>
          <a:xfrm>
            <a:off x="2348389" y="4035862"/>
            <a:ext cx="2949416"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Apply advanced supervised learning techniques, such as regression and classification models, to predict key automotive metrics.</a:t>
            </a:r>
            <a:endParaRPr lang="en-US" sz="1750" dirty="0"/>
          </a:p>
        </p:txBody>
      </p:sp>
      <p:sp>
        <p:nvSpPr>
          <p:cNvPr id="7" name="Text 4"/>
          <p:cNvSpPr/>
          <p:nvPr/>
        </p:nvSpPr>
        <p:spPr>
          <a:xfrm>
            <a:off x="5847398" y="3466505"/>
            <a:ext cx="2777490" cy="347186"/>
          </a:xfrm>
          <a:prstGeom prst="rect">
            <a:avLst/>
          </a:prstGeom>
          <a:noFill/>
          <a:ln/>
        </p:spPr>
        <p:txBody>
          <a:bodyPr wrap="none" rtlCol="0" anchor="t"/>
          <a:lstStyle/>
          <a:p>
            <a:pPr marL="0" indent="0">
              <a:lnSpc>
                <a:spcPts val="2734"/>
              </a:lnSpc>
              <a:buNone/>
            </a:pPr>
            <a:r>
              <a:rPr lang="en-US" sz="2187" b="1" kern="0" spc="-35" dirty="0">
                <a:solidFill>
                  <a:srgbClr val="000000"/>
                </a:solidFill>
                <a:latin typeface="adonis-web" pitchFamily="34" charset="0"/>
                <a:ea typeface="adonis-web" pitchFamily="34" charset="-122"/>
                <a:cs typeface="adonis-web" pitchFamily="34" charset="-120"/>
              </a:rPr>
              <a:t>Unsupervised Learning</a:t>
            </a:r>
            <a:endParaRPr lang="en-US" sz="2187" dirty="0"/>
          </a:p>
        </p:txBody>
      </p:sp>
      <p:sp>
        <p:nvSpPr>
          <p:cNvPr id="8" name="Text 5"/>
          <p:cNvSpPr/>
          <p:nvPr/>
        </p:nvSpPr>
        <p:spPr>
          <a:xfrm>
            <a:off x="5847398" y="4035862"/>
            <a:ext cx="2949416"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Leverage unsupervised methods, like clustering and anomaly detection, to uncover hidden patterns and segment the market.</a:t>
            </a:r>
            <a:endParaRPr lang="en-US" sz="1750" dirty="0"/>
          </a:p>
        </p:txBody>
      </p:sp>
      <p:sp>
        <p:nvSpPr>
          <p:cNvPr id="9" name="Text 6"/>
          <p:cNvSpPr/>
          <p:nvPr/>
        </p:nvSpPr>
        <p:spPr>
          <a:xfrm>
            <a:off x="9346406" y="3466505"/>
            <a:ext cx="2777490" cy="347186"/>
          </a:xfrm>
          <a:prstGeom prst="rect">
            <a:avLst/>
          </a:prstGeom>
          <a:noFill/>
          <a:ln/>
        </p:spPr>
        <p:txBody>
          <a:bodyPr wrap="none" rtlCol="0" anchor="t"/>
          <a:lstStyle/>
          <a:p>
            <a:pPr marL="0" indent="0">
              <a:lnSpc>
                <a:spcPts val="2734"/>
              </a:lnSpc>
              <a:buNone/>
            </a:pPr>
            <a:r>
              <a:rPr lang="en-US" sz="2187" b="1" kern="0" spc="-35" dirty="0">
                <a:solidFill>
                  <a:srgbClr val="000000"/>
                </a:solidFill>
                <a:latin typeface="adonis-web" pitchFamily="34" charset="0"/>
                <a:ea typeface="adonis-web" pitchFamily="34" charset="-122"/>
                <a:cs typeface="adonis-web" pitchFamily="34" charset="-120"/>
              </a:rPr>
              <a:t>Ensemble Methods</a:t>
            </a:r>
            <a:endParaRPr lang="en-US" sz="2187" dirty="0"/>
          </a:p>
        </p:txBody>
      </p:sp>
      <p:sp>
        <p:nvSpPr>
          <p:cNvPr id="10" name="Text 7"/>
          <p:cNvSpPr/>
          <p:nvPr/>
        </p:nvSpPr>
        <p:spPr>
          <a:xfrm>
            <a:off x="9346406" y="4035862"/>
            <a:ext cx="2949416"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Combine multiple models to enhance predictive accuracy and robustness, leveraging the strengths of different algorithms.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TotalTime>
  <Words>663</Words>
  <Application>Microsoft Office PowerPoint</Application>
  <PresentationFormat>Custom</PresentationFormat>
  <Paragraphs>85</Paragraphs>
  <Slides>14</Slides>
  <Notes>12</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HP</cp:lastModifiedBy>
  <cp:revision>11</cp:revision>
  <dcterms:created xsi:type="dcterms:W3CDTF">2024-05-11T06:39:05Z</dcterms:created>
  <dcterms:modified xsi:type="dcterms:W3CDTF">2024-05-11T07:56:35Z</dcterms:modified>
</cp:coreProperties>
</file>